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8FC2DDA-8B1C-4B52-B05F-9C90E370E7F1}">
  <a:tblStyle styleId="{48FC2DDA-8B1C-4B52-B05F-9C90E370E7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9c1178667_0_25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9c117866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38506c0e1_0_4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638506c0e1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6fd3a31e5_0_2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6fd3a31e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6fd3a31e5_0_11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6fd3a31e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38506c0e1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38506c0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38506c0e1_0_1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38506c0e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38506c0e1_0_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38506c0e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38506c0e1_0_23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38506c0e1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38506c0e1_0_3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38506c0e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38506c0e1_0_39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38506c0e1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Relationship Id="rId4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Trophy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Given to someone who wins or does something well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5" name="Google Shape;55;p13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Intercom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two-way communication device; like a phone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6" name="Google Shape;56;p13" title="IMG_9011.jpg"/>
          <p:cNvPicPr preferRelativeResize="0"/>
          <p:nvPr/>
        </p:nvPicPr>
        <p:blipFill rotWithShape="1">
          <a:blip r:embed="rId3">
            <a:alphaModFix/>
          </a:blip>
          <a:srcRect b="31671" l="0" r="0" t="33297"/>
          <a:stretch/>
        </p:blipFill>
        <p:spPr>
          <a:xfrm>
            <a:off x="735150" y="2156275"/>
            <a:ext cx="2791175" cy="226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IMG_901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7500" y="7072075"/>
            <a:ext cx="1806475" cy="240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22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Safe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strong metal box that is kept locked to keep valuable things secure. 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27" name="Google Shape;127;p22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4700">
                          <a:solidFill>
                            <a:schemeClr val="dk1"/>
                          </a:solidFill>
                        </a:rPr>
                        <a:t>Central </a:t>
                      </a:r>
                      <a:r>
                        <a:rPr b="1" lang="en" sz="4700">
                          <a:solidFill>
                            <a:schemeClr val="dk1"/>
                          </a:solidFill>
                        </a:rPr>
                        <a:t>Vacuum</a:t>
                      </a:r>
                      <a:r>
                        <a:rPr b="1" lang="en" sz="4700">
                          <a:solidFill>
                            <a:schemeClr val="dk1"/>
                          </a:solidFill>
                        </a:rPr>
                        <a:t> Outlet</a:t>
                      </a:r>
                      <a:endParaRPr b="1" i="1" sz="1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Connected to a large built-in system to help clean rooms.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28" name="Google Shape;128;p22" title="IMG_901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375" y="2003900"/>
            <a:ext cx="1891525" cy="252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 title="IMG_901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0749" y="7089775"/>
            <a:ext cx="1793150" cy="239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Google Shape;62;p14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Roundel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Round pieces of glass used to decorate inside. 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3" name="Google Shape;63;p14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Inglenook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small space by a fireplace, often with a bench.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4" name="Google Shape;64;p14" title="IMG_901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750" y="2135550"/>
            <a:ext cx="2866200" cy="21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title="IMG_902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750" y="7109625"/>
            <a:ext cx="2866200" cy="214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Google Shape;70;p15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Boudoir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woman’s dressing room, bedroom, or sitting room. 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1" name="Google Shape;71;p15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Butler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The chief male servant of a household in charge of other employees.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72" name="Google Shape;72;p15" title="IMG_902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350" y="2196275"/>
            <a:ext cx="2951226" cy="221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4925" y="7131800"/>
            <a:ext cx="1573397" cy="221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" name="Google Shape;78;p16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Caldera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giant bowl-shaped hole from where a volcano erupts and then collapses. 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9" name="Google Shape;79;p16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Dumbwaiter</a:t>
                      </a:r>
                      <a:endParaRPr b="1" sz="70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small elevator used to move food and dishes from one floor to another.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925" y="2495550"/>
            <a:ext cx="2943375" cy="165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5603" y="7196100"/>
            <a:ext cx="1427775" cy="214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Google Shape;86;p17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Granite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Very hard, </a:t>
                      </a:r>
                      <a:r>
                        <a:rPr lang="en" sz="3200"/>
                        <a:t>igneous</a:t>
                      </a:r>
                      <a:r>
                        <a:rPr lang="en" sz="3200"/>
                        <a:t> rock, often used for building or monuments.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7" name="Google Shape;87;p17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Organ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keyboard instrument that uses air blown through pipes to make sound.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9175" y="2049952"/>
            <a:ext cx="2551700" cy="23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8075" y="7264525"/>
            <a:ext cx="1957101" cy="206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18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Pantry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room for the </a:t>
                      </a:r>
                      <a:r>
                        <a:rPr lang="en" sz="3200"/>
                        <a:t>preparation</a:t>
                      </a:r>
                      <a:r>
                        <a:rPr lang="en" sz="3200"/>
                        <a:t> or storage of food.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5" name="Google Shape;95;p18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Ring Dike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/>
                        <a:t>A </a:t>
                      </a:r>
                      <a:r>
                        <a:rPr lang="en" sz="2800"/>
                        <a:t>circular</a:t>
                      </a:r>
                      <a:r>
                        <a:rPr lang="en" sz="2800"/>
                        <a:t> </a:t>
                      </a:r>
                      <a:r>
                        <a:rPr lang="en" sz="2800"/>
                        <a:t>mountain</a:t>
                      </a:r>
                      <a:r>
                        <a:rPr lang="en" sz="2800"/>
                        <a:t> range formed by a volcano caving in on itself due to eruption.</a:t>
                      </a:r>
                      <a:endParaRPr sz="28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0" y="2257550"/>
            <a:ext cx="2619875" cy="196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188" y="7256775"/>
            <a:ext cx="2850198" cy="1964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9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Indigenous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/>
                        <a:t>The first people </a:t>
                      </a:r>
                      <a:r>
                        <a:rPr lang="en" sz="3100"/>
                        <a:t>t</a:t>
                      </a:r>
                      <a:r>
                        <a:rPr lang="en" sz="3100"/>
                        <a:t>o live in a particular place. In the US, this was the Native Americans.</a:t>
                      </a:r>
                      <a:endParaRPr sz="31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3" name="Google Shape;103;p19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4400">
                          <a:solidFill>
                            <a:schemeClr val="dk1"/>
                          </a:solidFill>
                        </a:rPr>
                        <a:t>Arts &amp; Crafts Movement</a:t>
                      </a:r>
                      <a:endParaRPr b="1" i="1" sz="1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A movement in the late 19th and early 20th centuries that promoted making things by hand versus industrial production.</a:t>
                      </a:r>
                      <a:endParaRPr sz="24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900" y="2415949"/>
            <a:ext cx="2905426" cy="163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2550" y="7455474"/>
            <a:ext cx="2948126" cy="163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" name="Google Shape;110;p20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Suite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group of rooms that make up one larger room (like a hotel with many spaces).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11" name="Google Shape;111;p20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Homesteading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self-</a:t>
                      </a:r>
                      <a:r>
                        <a:rPr lang="en" sz="3200"/>
                        <a:t>sufficient</a:t>
                      </a:r>
                      <a:r>
                        <a:rPr lang="en" sz="3200"/>
                        <a:t> life; grow food, take care of animals, make things yourself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750" y="2308026"/>
            <a:ext cx="2896326" cy="193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750" y="7199881"/>
            <a:ext cx="2896324" cy="2172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Google Shape;118;p21"/>
          <p:cNvGraphicFramePr/>
          <p:nvPr/>
        </p:nvGraphicFramePr>
        <p:xfrm>
          <a:off x="437450" y="40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133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000"/>
                        <a:t>Coal</a:t>
                      </a:r>
                      <a:endParaRPr b="1" sz="7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1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40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black solid substance formed by the partial decomposition of </a:t>
                      </a:r>
                      <a:r>
                        <a:rPr lang="en" sz="3200"/>
                        <a:t>vegetable</a:t>
                      </a:r>
                      <a:r>
                        <a:rPr lang="en" sz="3200"/>
                        <a:t> matter.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19" name="Google Shape;119;p21"/>
          <p:cNvGraphicFramePr/>
          <p:nvPr/>
        </p:nvGraphicFramePr>
        <p:xfrm>
          <a:off x="437450" y="534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{48FC2DDA-8B1C-4B52-B05F-9C90E370E7F1}</a:tableStyleId>
              </a:tblPr>
              <a:tblGrid>
                <a:gridCol w="3448750"/>
                <a:gridCol w="3448750"/>
              </a:tblGrid>
              <a:tr h="14956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7000">
                          <a:solidFill>
                            <a:schemeClr val="dk1"/>
                          </a:solidFill>
                        </a:rPr>
                        <a:t>Office</a:t>
                      </a:r>
                      <a:endParaRPr b="1" i="1" sz="13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84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3700"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/>
                        <a:t>A place or room someone might go to to do work, write a letter, or make a call. </a:t>
                      </a:r>
                      <a:endParaRPr sz="3200"/>
                    </a:p>
                  </a:txBody>
                  <a:tcPr marT="91425" marB="91425" marR="91425" marL="91425" anchor="ctr">
                    <a:lnL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2860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0" y="1957425"/>
            <a:ext cx="2619875" cy="26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 title="IMG_901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288" y="7134450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